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9" r:id="rId1"/>
  </p:sldMasterIdLst>
  <p:notesMasterIdLst>
    <p:notesMasterId r:id="rId14"/>
  </p:notesMasterIdLst>
  <p:sldIdLst>
    <p:sldId id="256" r:id="rId2"/>
    <p:sldId id="263" r:id="rId3"/>
    <p:sldId id="257" r:id="rId4"/>
    <p:sldId id="258" r:id="rId5"/>
    <p:sldId id="264" r:id="rId6"/>
    <p:sldId id="259" r:id="rId7"/>
    <p:sldId id="260" r:id="rId8"/>
    <p:sldId id="261" r:id="rId9"/>
    <p:sldId id="262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77"/>
    <p:restoredTop sz="94682"/>
  </p:normalViewPr>
  <p:slideViewPr>
    <p:cSldViewPr snapToGrid="0" snapToObjects="1">
      <p:cViewPr varScale="1">
        <p:scale>
          <a:sx n="84" d="100"/>
          <a:sy n="84" d="100"/>
        </p:scale>
        <p:origin x="192" y="9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ADE008-5067-2C4C-9E1B-BC422AD7B620}" type="datetimeFigureOut">
              <a:rPr lang="en-US" smtClean="0"/>
              <a:t>8/24/17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69DA78-1086-1341-8917-A40EA1EB2B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1651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8/24/17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8/24/17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smtClean="0"/>
              <a:pPr/>
              <a:t>8/24/17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smtClean="0"/>
              <a:pPr/>
              <a:t>8/24/17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smtClean="0"/>
              <a:pPr/>
              <a:t>8/24/17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8/24/17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8/24/17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smtClean="0"/>
              <a:pPr/>
              <a:t>8/24/17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smtClean="0"/>
              <a:pPr/>
              <a:t>8/24/17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8/24/17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8/24/17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8/24/17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8/24/17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8/24/17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8/24/17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8/24/17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7510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Relationship Id="rId3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3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4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Relationship Id="rId3" Type="http://schemas.openxmlformats.org/officeDocument/2006/relationships/image" Target="../media/image6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Relationship Id="rId3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 glimpse of Javascript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/>
              <a:t>DawgBytes</a:t>
            </a:r>
            <a:r>
              <a:rPr lang="en-US" dirty="0"/>
              <a:t> 2018: Web Design </a:t>
            </a:r>
            <a:r>
              <a:rPr lang="en-US" dirty="0" smtClean="0"/>
              <a:t>class</a:t>
            </a:r>
          </a:p>
          <a:p>
            <a:r>
              <a:rPr lang="en-US" i="1" dirty="0" smtClean="0"/>
              <a:t>Assignment created by Kevin Kang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826699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If statement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This thing called an if statement is one of the cool things JS has that makes your website cool.</a:t>
            </a:r>
          </a:p>
          <a:p>
            <a:endParaRPr lang="en-US" dirty="0" smtClean="0"/>
          </a:p>
          <a:p>
            <a:r>
              <a:rPr lang="en-US" dirty="0" smtClean="0"/>
              <a:t>Example demo:</a:t>
            </a:r>
          </a:p>
          <a:p>
            <a:pPr lvl="1"/>
            <a:r>
              <a:rPr lang="en-US" dirty="0" smtClean="0"/>
              <a:t>If I am cool, then it is winter.</a:t>
            </a:r>
          </a:p>
          <a:p>
            <a:endParaRPr lang="en-US" dirty="0"/>
          </a:p>
          <a:p>
            <a:pPr lvl="1"/>
            <a:r>
              <a:rPr lang="en-US" dirty="0" smtClean="0"/>
              <a:t>If you are a coder, then you are the coolest person ever.</a:t>
            </a:r>
          </a:p>
        </p:txBody>
      </p:sp>
    </p:spTree>
    <p:extLst>
      <p:ext uri="{BB962C8B-B14F-4D97-AF65-F5344CB8AC3E}">
        <p14:creationId xmlns:p14="http://schemas.microsoft.com/office/powerpoint/2010/main" val="188463774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rush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If you know algebra, functions in JS should be somewhat familiar.</a:t>
            </a:r>
          </a:p>
          <a:p>
            <a:endParaRPr lang="en-US" dirty="0"/>
          </a:p>
          <a:p>
            <a:r>
              <a:rPr lang="en-US" dirty="0" smtClean="0"/>
              <a:t>Example demo:</a:t>
            </a:r>
          </a:p>
          <a:p>
            <a:pPr lvl="1"/>
            <a:r>
              <a:rPr lang="en-US" dirty="0"/>
              <a:t>f</a:t>
            </a:r>
            <a:r>
              <a:rPr lang="en-US" dirty="0" smtClean="0"/>
              <a:t>(x) = x + 2</a:t>
            </a:r>
          </a:p>
          <a:p>
            <a:pPr lvl="1"/>
            <a:r>
              <a:rPr lang="en-US" dirty="0" smtClean="0"/>
              <a:t>g(a) = a * 2 + 1</a:t>
            </a:r>
          </a:p>
          <a:p>
            <a:pPr lvl="1"/>
            <a:endParaRPr lang="en-US" dirty="0"/>
          </a:p>
          <a:p>
            <a:r>
              <a:rPr lang="en-US" dirty="0" smtClean="0"/>
              <a:t>This one is a bit more complex:</a:t>
            </a:r>
          </a:p>
          <a:p>
            <a:pPr lvl="1"/>
            <a:r>
              <a:rPr lang="en-US" dirty="0" smtClean="0"/>
              <a:t>h(b) = g(b) * f(b)</a:t>
            </a:r>
          </a:p>
          <a:p>
            <a:pPr lvl="1"/>
            <a:endParaRPr lang="en-US" dirty="0"/>
          </a:p>
          <a:p>
            <a:r>
              <a:rPr lang="en-US" dirty="0" smtClean="0"/>
              <a:t>We can make functions that alerts you with the alert(string) function</a:t>
            </a:r>
          </a:p>
        </p:txBody>
      </p:sp>
    </p:spTree>
    <p:extLst>
      <p:ext uri="{BB962C8B-B14F-4D97-AF65-F5344CB8AC3E}">
        <p14:creationId xmlns:p14="http://schemas.microsoft.com/office/powerpoint/2010/main" val="34503506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rush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t="15730"/>
          <a:stretch/>
        </p:blipFill>
        <p:spPr>
          <a:xfrm>
            <a:off x="20" y="167278"/>
            <a:ext cx="12191980" cy="6857990"/>
          </a:xfrm>
          <a:prstGeom prst="rect">
            <a:avLst/>
          </a:prstGeom>
        </p:spPr>
      </p:pic>
      <p:pic>
        <p:nvPicPr>
          <p:cNvPr id="11" name="Picture 10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</p:spPr>
        <p:txBody>
          <a:bodyPr>
            <a:normAutofit/>
          </a:bodyPr>
          <a:lstStyle/>
          <a:p>
            <a:r>
              <a:rPr lang="en-US" dirty="0"/>
              <a:t>Wow! That </a:t>
            </a:r>
            <a:r>
              <a:rPr lang="en-US"/>
              <a:t>was a lot!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2194560"/>
            <a:ext cx="10820400" cy="4024125"/>
          </a:xfrm>
        </p:spPr>
        <p:txBody>
          <a:bodyPr>
            <a:normAutofit/>
          </a:bodyPr>
          <a:lstStyle/>
          <a:p>
            <a:r>
              <a:rPr lang="en-US" dirty="0" smtClean="0"/>
              <a:t>Don’t worry! You probably didn’t understand everything</a:t>
            </a:r>
            <a:r>
              <a:rPr lang="mr-IN" dirty="0" smtClean="0"/>
              <a:t>…</a:t>
            </a:r>
            <a:r>
              <a:rPr lang="en-US" dirty="0" smtClean="0"/>
              <a:t> but it is OK!</a:t>
            </a:r>
          </a:p>
          <a:p>
            <a:pPr lvl="1"/>
            <a:r>
              <a:rPr lang="en-US" dirty="0" smtClean="0"/>
              <a:t>Counselors to the rescue!</a:t>
            </a:r>
          </a:p>
          <a:p>
            <a:pPr lvl="1"/>
            <a:r>
              <a:rPr lang="en-US" dirty="0" smtClean="0"/>
              <a:t>We will cover the beginning parts of the game together.</a:t>
            </a:r>
          </a:p>
          <a:p>
            <a:endParaRPr lang="en-US" dirty="0" smtClean="0"/>
          </a:p>
          <a:p>
            <a:r>
              <a:rPr lang="en-US" dirty="0" smtClean="0"/>
              <a:t>While you work on the game, make sure to ask questions!</a:t>
            </a:r>
          </a:p>
          <a:p>
            <a:pPr lvl="1"/>
            <a:r>
              <a:rPr lang="en-US" dirty="0" smtClean="0"/>
              <a:t>This kind of stuff is hard and can get a bit frustrating</a:t>
            </a:r>
            <a:r>
              <a:rPr lang="mr-IN" dirty="0" smtClean="0"/>
              <a:t>…</a:t>
            </a:r>
            <a:endParaRPr lang="en-US" smtClean="0"/>
          </a:p>
          <a:p>
            <a:endParaRPr lang="en-US" dirty="0"/>
          </a:p>
          <a:p>
            <a:r>
              <a:rPr lang="en-US" dirty="0" smtClean="0"/>
              <a:t>Good luc</a:t>
            </a:r>
            <a:r>
              <a:rPr lang="en-US" dirty="0" smtClean="0"/>
              <a:t>k and have fun!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441182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rush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 for this section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are going to make a cookie clicker using this cool thing called Javascript! (DEMO)</a:t>
            </a:r>
          </a:p>
        </p:txBody>
      </p:sp>
    </p:spTree>
    <p:extLst>
      <p:ext uri="{BB962C8B-B14F-4D97-AF65-F5344CB8AC3E}">
        <p14:creationId xmlns:p14="http://schemas.microsoft.com/office/powerpoint/2010/main" val="127427205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ractur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13" name="Rounded Rectangle 1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5999" y="1066164"/>
            <a:ext cx="5305958" cy="5148371"/>
          </a:xfrm>
          <a:prstGeom prst="roundRect">
            <a:avLst>
              <a:gd name="adj" fmla="val 2403"/>
            </a:avLst>
          </a:prstGeom>
          <a:solidFill>
            <a:srgbClr val="FFFFFF"/>
          </a:solidFill>
          <a:ln>
            <a:noFill/>
          </a:ln>
          <a:effectLst>
            <a:innerShdw blurRad="114300">
              <a:srgbClr val="404040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5194" y="1336566"/>
            <a:ext cx="4607567" cy="46075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066164"/>
            <a:ext cx="4753466" cy="1293028"/>
          </a:xfrm>
        </p:spPr>
        <p:txBody>
          <a:bodyPr>
            <a:normAutofit/>
          </a:bodyPr>
          <a:lstStyle/>
          <a:p>
            <a:r>
              <a:rPr lang="en-US" dirty="0"/>
              <a:t>What is Javascript?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1" y="2526384"/>
            <a:ext cx="4753466" cy="3692301"/>
          </a:xfrm>
        </p:spPr>
        <p:txBody>
          <a:bodyPr>
            <a:normAutofit/>
          </a:bodyPr>
          <a:lstStyle/>
          <a:p>
            <a:r>
              <a:rPr lang="en-US" dirty="0"/>
              <a:t>Javascript is a programming language!</a:t>
            </a:r>
          </a:p>
          <a:p>
            <a:r>
              <a:rPr lang="en-US" dirty="0"/>
              <a:t>It’s very different from HTML/CSS</a:t>
            </a:r>
          </a:p>
          <a:p>
            <a:pPr lvl="1"/>
            <a:r>
              <a:rPr lang="en-US" dirty="0"/>
              <a:t>Javascript can include logic (explained later)</a:t>
            </a:r>
          </a:p>
          <a:p>
            <a:r>
              <a:rPr lang="en-US" dirty="0"/>
              <a:t>Javascript is also known as </a:t>
            </a:r>
            <a:r>
              <a:rPr lang="en-US"/>
              <a:t>js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21398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rush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13" name="Rounded Rectangle 1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5999" y="1066164"/>
            <a:ext cx="5305958" cy="5148371"/>
          </a:xfrm>
          <a:prstGeom prst="roundRect">
            <a:avLst>
              <a:gd name="adj" fmla="val 2403"/>
            </a:avLst>
          </a:prstGeom>
          <a:solidFill>
            <a:srgbClr val="FFFFFF"/>
          </a:solidFill>
          <a:ln>
            <a:noFill/>
          </a:ln>
          <a:effectLst>
            <a:innerShdw blurRad="114300">
              <a:srgbClr val="404040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7004" y="2082937"/>
            <a:ext cx="4683948" cy="31148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066164"/>
            <a:ext cx="4753466" cy="1293028"/>
          </a:xfrm>
        </p:spPr>
        <p:txBody>
          <a:bodyPr>
            <a:normAutofit/>
          </a:bodyPr>
          <a:lstStyle/>
          <a:p>
            <a:r>
              <a:rPr lang="en-US" dirty="0"/>
              <a:t>What can JS do?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1" y="2526384"/>
            <a:ext cx="4753466" cy="3692301"/>
          </a:xfrm>
        </p:spPr>
        <p:txBody>
          <a:bodyPr>
            <a:normAutofit/>
          </a:bodyPr>
          <a:lstStyle/>
          <a:p>
            <a:r>
              <a:rPr lang="en-US" dirty="0"/>
              <a:t>JS can bring a website to life!</a:t>
            </a:r>
          </a:p>
          <a:p>
            <a:r>
              <a:rPr lang="en-US" dirty="0"/>
              <a:t>It makes things happen!</a:t>
            </a:r>
          </a:p>
          <a:p>
            <a:r>
              <a:rPr lang="en-US" dirty="0"/>
              <a:t>HTML/CSS is more focused on </a:t>
            </a:r>
            <a:r>
              <a:rPr lang="en-US" b="1" dirty="0"/>
              <a:t>design</a:t>
            </a:r>
            <a:r>
              <a:rPr lang="en-US" dirty="0"/>
              <a:t>; while JS is more about </a:t>
            </a:r>
            <a:r>
              <a:rPr lang="en-US" b="1" dirty="0"/>
              <a:t>functionality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2373498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715936"/>
            <a:ext cx="4521200" cy="298137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</p:spPr>
        <p:txBody>
          <a:bodyPr>
            <a:normAutofit/>
          </a:bodyPr>
          <a:lstStyle/>
          <a:p>
            <a:r>
              <a:rPr lang="en-US" dirty="0"/>
              <a:t>WAT?!?!?!?!?!?!?!?!?!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89600" y="2194560"/>
            <a:ext cx="5816600" cy="4024125"/>
          </a:xfrm>
        </p:spPr>
        <p:txBody>
          <a:bodyPr>
            <a:normAutofit/>
          </a:bodyPr>
          <a:lstStyle/>
          <a:p>
            <a:r>
              <a:rPr lang="en-US" sz="1500" dirty="0"/>
              <a:t>You have actually used Javascript before.</a:t>
            </a:r>
          </a:p>
          <a:p>
            <a:r>
              <a:rPr lang="en-US" sz="1500" dirty="0"/>
              <a:t>Do you remember the stuff that you copied and pasted into your html that looked like a foreign language? That’s Javascript!</a:t>
            </a:r>
          </a:p>
          <a:p>
            <a:pPr lvl="1"/>
            <a:r>
              <a:rPr lang="en-US" sz="1500" dirty="0"/>
              <a:t>It helped your button look cool when you hover/click</a:t>
            </a:r>
          </a:p>
          <a:p>
            <a:pPr lvl="1"/>
            <a:r>
              <a:rPr lang="en-US" sz="1500" dirty="0"/>
              <a:t>It helped you make a slide show!</a:t>
            </a:r>
          </a:p>
          <a:p>
            <a:pPr lvl="1"/>
            <a:endParaRPr lang="en-US" sz="1500" dirty="0"/>
          </a:p>
          <a:p>
            <a:pPr marL="0" indent="0">
              <a:buNone/>
            </a:pPr>
            <a:r>
              <a:rPr lang="en-US" sz="1500" dirty="0">
                <a:latin typeface="Courier New" charset="0"/>
                <a:ea typeface="Courier New" charset="0"/>
                <a:cs typeface="Courier New" charset="0"/>
              </a:rPr>
              <a:t>&lt;script&gt;</a:t>
            </a:r>
          </a:p>
          <a:p>
            <a:pPr marL="0" indent="0">
              <a:buNone/>
            </a:pPr>
            <a:r>
              <a:rPr lang="en-US" sz="1500" dirty="0">
                <a:latin typeface="Courier New" charset="0"/>
                <a:ea typeface="Courier New" charset="0"/>
                <a:cs typeface="Courier New" charset="0"/>
              </a:rPr>
              <a:t>... </a:t>
            </a:r>
            <a:r>
              <a:rPr lang="en-US" sz="1500" dirty="0" smtClean="0">
                <a:latin typeface="Courier New" charset="0"/>
                <a:ea typeface="Courier New" charset="0"/>
                <a:cs typeface="Courier New" charset="0"/>
              </a:rPr>
              <a:t>&lt;-weird </a:t>
            </a:r>
            <a:r>
              <a:rPr lang="en-US" sz="1500" dirty="0">
                <a:latin typeface="Courier New" charset="0"/>
                <a:ea typeface="Courier New" charset="0"/>
                <a:cs typeface="Courier New" charset="0"/>
              </a:rPr>
              <a:t>stuff you don’t fully understand yet.</a:t>
            </a:r>
          </a:p>
          <a:p>
            <a:pPr marL="0" indent="0">
              <a:buNone/>
            </a:pPr>
            <a:r>
              <a:rPr lang="en-US" sz="1500" dirty="0">
                <a:latin typeface="Courier New" charset="0"/>
                <a:ea typeface="Courier New" charset="0"/>
                <a:cs typeface="Courier New" charset="0"/>
              </a:rPr>
              <a:t>&lt;/script&gt;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444972" y="5393845"/>
            <a:ext cx="1063244" cy="117221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7720814" y="4576687"/>
            <a:ext cx="1063244" cy="117221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3864586" y="4569702"/>
            <a:ext cx="1063244" cy="117221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5069655" y="3351617"/>
            <a:ext cx="1063244" cy="117221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7189192" y="2131107"/>
            <a:ext cx="1063244" cy="117221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3969562" y="1554601"/>
            <a:ext cx="1063244" cy="117221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9440852" y="5371543"/>
            <a:ext cx="1063244" cy="117221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9579703" y="2869953"/>
            <a:ext cx="1063244" cy="117221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8679499" y="1410887"/>
            <a:ext cx="1063244" cy="117221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2519857" y="2102006"/>
            <a:ext cx="1063244" cy="117221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579323" y="5189537"/>
            <a:ext cx="1063244" cy="117221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65330" y="2892255"/>
            <a:ext cx="1063244" cy="117221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456613" y="630671"/>
            <a:ext cx="1063244" cy="117221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5798484" y="495074"/>
            <a:ext cx="1063244" cy="1172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26734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rush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t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11" name="Picture 10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</p:spPr>
        <p:txBody>
          <a:bodyPr>
            <a:normAutofit/>
          </a:bodyPr>
          <a:lstStyle/>
          <a:p>
            <a:r>
              <a:rPr lang="en-US" dirty="0"/>
              <a:t>Let</a:t>
            </a:r>
            <a:r>
              <a:rPr lang="mr-IN" dirty="0"/>
              <a:t>’</a:t>
            </a:r>
            <a:r>
              <a:rPr lang="en-US" dirty="0"/>
              <a:t>s get to coding!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2194560"/>
            <a:ext cx="10820400" cy="4024125"/>
          </a:xfrm>
        </p:spPr>
        <p:txBody>
          <a:bodyPr>
            <a:normAutofit/>
          </a:bodyPr>
          <a:lstStyle/>
          <a:p>
            <a:r>
              <a:rPr lang="en-US" dirty="0"/>
              <a:t>We will learn how to:</a:t>
            </a:r>
          </a:p>
          <a:p>
            <a:pPr lvl="1"/>
            <a:r>
              <a:rPr lang="en-US" dirty="0"/>
              <a:t>Make variables</a:t>
            </a:r>
          </a:p>
          <a:p>
            <a:pPr lvl="1"/>
            <a:r>
              <a:rPr lang="en-US" dirty="0"/>
              <a:t>Do simple math</a:t>
            </a:r>
          </a:p>
          <a:p>
            <a:pPr lvl="1"/>
            <a:r>
              <a:rPr lang="en-US" dirty="0"/>
              <a:t>Simple functions</a:t>
            </a:r>
          </a:p>
          <a:p>
            <a:pPr lvl="1"/>
            <a:r>
              <a:rPr lang="en-US" dirty="0"/>
              <a:t>Not as simple function (it’s not too bad </a:t>
            </a:r>
            <a:r>
              <a:rPr lang="en-US" dirty="0">
                <a:sym typeface="Wingdings"/>
              </a:rPr>
              <a:t> trust me!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Boolean</a:t>
            </a:r>
          </a:p>
          <a:p>
            <a:pPr lvl="1"/>
            <a:r>
              <a:rPr lang="en-US" dirty="0"/>
              <a:t>If statement</a:t>
            </a:r>
          </a:p>
          <a:p>
            <a:pPr lvl="1"/>
            <a:endParaRPr lang="en-US" dirty="0"/>
          </a:p>
          <a:p>
            <a:r>
              <a:rPr lang="en-US" dirty="0"/>
              <a:t>You can do what I do on your computer by using Developer tools</a:t>
            </a:r>
            <a:r>
              <a:rPr lang="en-US" dirty="0" smtClean="0"/>
              <a:t>!</a:t>
            </a:r>
          </a:p>
          <a:p>
            <a:pPr lvl="1"/>
            <a:r>
              <a:rPr lang="en-US" dirty="0" smtClean="0"/>
              <a:t>I </a:t>
            </a:r>
            <a:r>
              <a:rPr lang="en-US" b="1" dirty="0" smtClean="0"/>
              <a:t>strongly recommend</a:t>
            </a:r>
            <a:r>
              <a:rPr lang="en-US" dirty="0" smtClean="0"/>
              <a:t> you to go to your computer and try to follow along </a:t>
            </a:r>
            <a:r>
              <a:rPr lang="en-US" dirty="0" smtClean="0">
                <a:sym typeface="Wingdings"/>
              </a:rPr>
              <a:t>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166162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rush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1668" r="13774" b="2"/>
          <a:stretch/>
        </p:blipFill>
        <p:spPr>
          <a:xfrm>
            <a:off x="685800" y="2501159"/>
            <a:ext cx="4521200" cy="341092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</p:spPr>
        <p:txBody>
          <a:bodyPr>
            <a:normAutofit/>
          </a:bodyPr>
          <a:lstStyle/>
          <a:p>
            <a:r>
              <a:rPr lang="en-US" dirty="0"/>
              <a:t>Let’s do some algebra!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89600" y="2194560"/>
            <a:ext cx="5816600" cy="4024125"/>
          </a:xfrm>
        </p:spPr>
        <p:txBody>
          <a:bodyPr>
            <a:normAutofit/>
          </a:bodyPr>
          <a:lstStyle/>
          <a:p>
            <a:r>
              <a:rPr lang="en-US" sz="1700" dirty="0"/>
              <a:t>Like math (algebra), programming languages have variables!</a:t>
            </a:r>
          </a:p>
          <a:p>
            <a:r>
              <a:rPr lang="en-US" sz="1700" dirty="0"/>
              <a:t>You don</a:t>
            </a:r>
            <a:r>
              <a:rPr lang="mr-IN" sz="1700" dirty="0"/>
              <a:t>’</a:t>
            </a:r>
            <a:r>
              <a:rPr lang="en-US" sz="1700" dirty="0"/>
              <a:t>t like math? For now, pretend that you do </a:t>
            </a:r>
            <a:r>
              <a:rPr lang="en-US" sz="1700" dirty="0">
                <a:sym typeface="Wingdings"/>
              </a:rPr>
              <a:t> </a:t>
            </a:r>
          </a:p>
          <a:p>
            <a:endParaRPr lang="en-US" sz="1700" dirty="0"/>
          </a:p>
          <a:p>
            <a:r>
              <a:rPr lang="en-US" sz="1700" dirty="0"/>
              <a:t>You declare a variable by using var.</a:t>
            </a:r>
            <a:endParaRPr lang="en-US" sz="1700" dirty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sz="1700" dirty="0" err="1">
                <a:latin typeface="Courier New" charset="0"/>
                <a:ea typeface="Courier New" charset="0"/>
                <a:cs typeface="Courier New" charset="0"/>
              </a:rPr>
              <a:t>var</a:t>
            </a:r>
            <a:r>
              <a:rPr lang="en-US" sz="1700" dirty="0">
                <a:latin typeface="Courier New" charset="0"/>
                <a:ea typeface="Courier New" charset="0"/>
                <a:cs typeface="Courier New" charset="0"/>
              </a:rPr>
              <a:t> x = 2; // x is now 2</a:t>
            </a:r>
          </a:p>
          <a:p>
            <a:r>
              <a:rPr lang="en-US" sz="1700" dirty="0"/>
              <a:t>What do you think the JS program does? (what is the value of y?)</a:t>
            </a:r>
          </a:p>
          <a:p>
            <a:pPr marL="0" indent="0">
              <a:buNone/>
            </a:pPr>
            <a:r>
              <a:rPr lang="en-US" sz="1700" dirty="0" err="1">
                <a:latin typeface="Courier New" charset="0"/>
                <a:ea typeface="Courier New" charset="0"/>
                <a:cs typeface="Courier New" charset="0"/>
              </a:rPr>
              <a:t>var</a:t>
            </a:r>
            <a:r>
              <a:rPr lang="en-US" sz="1700" dirty="0">
                <a:latin typeface="Courier New" charset="0"/>
                <a:ea typeface="Courier New" charset="0"/>
                <a:cs typeface="Courier New" charset="0"/>
              </a:rPr>
              <a:t> x = 2;</a:t>
            </a:r>
          </a:p>
          <a:p>
            <a:pPr marL="0" indent="0">
              <a:buNone/>
            </a:pPr>
            <a:r>
              <a:rPr lang="en-US" sz="1700" dirty="0" err="1">
                <a:latin typeface="Courier New" charset="0"/>
                <a:ea typeface="Courier New" charset="0"/>
                <a:cs typeface="Courier New" charset="0"/>
              </a:rPr>
              <a:t>var</a:t>
            </a:r>
            <a:r>
              <a:rPr lang="en-US" sz="1700" dirty="0">
                <a:latin typeface="Courier New" charset="0"/>
                <a:ea typeface="Courier New" charset="0"/>
                <a:cs typeface="Courier New" charset="0"/>
              </a:rPr>
              <a:t> y = x + 2;</a:t>
            </a:r>
          </a:p>
          <a:p>
            <a:pPr marL="0" indent="0">
              <a:buNone/>
            </a:pPr>
            <a:r>
              <a:rPr lang="en-US" sz="1700" dirty="0">
                <a:latin typeface="Courier New" charset="0"/>
                <a:ea typeface="Courier New" charset="0"/>
                <a:cs typeface="Courier New" charset="0"/>
              </a:rPr>
              <a:t>y = y * 2;</a:t>
            </a:r>
          </a:p>
        </p:txBody>
      </p:sp>
    </p:spTree>
    <p:extLst>
      <p:ext uri="{BB962C8B-B14F-4D97-AF65-F5344CB8AC3E}">
        <p14:creationId xmlns:p14="http://schemas.microsoft.com/office/powerpoint/2010/main" val="25464606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rush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0937" y="2501159"/>
            <a:ext cx="3410926" cy="341092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</p:spPr>
        <p:txBody>
          <a:bodyPr>
            <a:normAutofit/>
          </a:bodyPr>
          <a:lstStyle/>
          <a:p>
            <a:r>
              <a:rPr lang="en-US" dirty="0"/>
              <a:t>Shortcuts to cool math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89600" y="2194560"/>
            <a:ext cx="5816600" cy="4024125"/>
          </a:xfrm>
        </p:spPr>
        <p:txBody>
          <a:bodyPr>
            <a:normAutofit/>
          </a:bodyPr>
          <a:lstStyle/>
          <a:p>
            <a:r>
              <a:rPr lang="en-US" sz="1900" dirty="0"/>
              <a:t>So, coders are lazy</a:t>
            </a:r>
            <a:r>
              <a:rPr lang="mr-IN" sz="1900" dirty="0"/>
              <a:t>…</a:t>
            </a:r>
            <a:endParaRPr lang="en-US" sz="1900" dirty="0"/>
          </a:p>
          <a:p>
            <a:r>
              <a:rPr lang="en-US" sz="1900" dirty="0"/>
              <a:t>We don’t like to repeat </a:t>
            </a:r>
            <a:r>
              <a:rPr lang="en-US" sz="1900" dirty="0" smtClean="0"/>
              <a:t>stuff</a:t>
            </a:r>
          </a:p>
          <a:p>
            <a:endParaRPr lang="en-US" sz="1900" dirty="0" smtClean="0"/>
          </a:p>
          <a:p>
            <a:r>
              <a:rPr lang="en-US" sz="1900" dirty="0" smtClean="0"/>
              <a:t>If </a:t>
            </a:r>
            <a:r>
              <a:rPr lang="en-US" sz="1900" dirty="0"/>
              <a:t>we want to add something to itself, we do</a:t>
            </a:r>
            <a:r>
              <a:rPr lang="mr-IN" sz="1900" dirty="0"/>
              <a:t>…</a:t>
            </a:r>
            <a:endParaRPr lang="en-US" sz="1900" dirty="0"/>
          </a:p>
          <a:p>
            <a:pPr marL="0" indent="0">
              <a:buNone/>
            </a:pPr>
            <a:r>
              <a:rPr lang="en-US" sz="1900" dirty="0" err="1">
                <a:latin typeface="Courier New" charset="0"/>
                <a:ea typeface="Courier New" charset="0"/>
                <a:cs typeface="Courier New" charset="0"/>
              </a:rPr>
              <a:t>var</a:t>
            </a:r>
            <a:r>
              <a:rPr lang="en-US" sz="1900" dirty="0">
                <a:latin typeface="Courier New" charset="0"/>
                <a:ea typeface="Courier New" charset="0"/>
                <a:cs typeface="Courier New" charset="0"/>
              </a:rPr>
              <a:t> z = 0;</a:t>
            </a:r>
          </a:p>
          <a:p>
            <a:pPr marL="0" indent="0">
              <a:buNone/>
            </a:pPr>
            <a:r>
              <a:rPr lang="en-US" sz="1900" dirty="0" err="1">
                <a:latin typeface="Courier New" charset="0"/>
                <a:ea typeface="Courier New" charset="0"/>
                <a:cs typeface="Courier New" charset="0"/>
              </a:rPr>
              <a:t>var</a:t>
            </a:r>
            <a:r>
              <a:rPr lang="en-US" sz="1900" dirty="0">
                <a:latin typeface="Courier New" charset="0"/>
                <a:ea typeface="Courier New" charset="0"/>
                <a:cs typeface="Courier New" charset="0"/>
              </a:rPr>
              <a:t> z += 2; // what is the value of z?</a:t>
            </a:r>
            <a:endParaRPr lang="en-US" sz="1900" dirty="0"/>
          </a:p>
          <a:p>
            <a:r>
              <a:rPr lang="en-US" sz="1900" dirty="0"/>
              <a:t>If we want to subtract something from itself, we do</a:t>
            </a:r>
            <a:r>
              <a:rPr lang="mr-IN" sz="1900" dirty="0"/>
              <a:t>…</a:t>
            </a:r>
            <a:endParaRPr lang="en-US" sz="1900" dirty="0"/>
          </a:p>
          <a:p>
            <a:pPr marL="0" indent="0">
              <a:buNone/>
            </a:pPr>
            <a:r>
              <a:rPr lang="en-US" sz="1900" dirty="0" err="1">
                <a:latin typeface="Courier New" charset="0"/>
                <a:ea typeface="Courier New" charset="0"/>
                <a:cs typeface="Courier New" charset="0"/>
              </a:rPr>
              <a:t>var</a:t>
            </a:r>
            <a:r>
              <a:rPr lang="en-US" sz="1900" dirty="0">
                <a:latin typeface="Courier New" charset="0"/>
                <a:ea typeface="Courier New" charset="0"/>
                <a:cs typeface="Courier New" charset="0"/>
              </a:rPr>
              <a:t> w = 0;</a:t>
            </a:r>
          </a:p>
          <a:p>
            <a:pPr marL="0" indent="0">
              <a:buNone/>
            </a:pPr>
            <a:r>
              <a:rPr lang="en-US" sz="1900" dirty="0" err="1">
                <a:latin typeface="Courier New" charset="0"/>
                <a:ea typeface="Courier New" charset="0"/>
                <a:cs typeface="Courier New" charset="0"/>
              </a:rPr>
              <a:t>var</a:t>
            </a:r>
            <a:r>
              <a:rPr lang="en-US" sz="1900" dirty="0">
                <a:latin typeface="Courier New" charset="0"/>
                <a:ea typeface="Courier New" charset="0"/>
                <a:cs typeface="Courier New" charset="0"/>
              </a:rPr>
              <a:t> w -= 2; // what is the value of w?</a:t>
            </a:r>
            <a:endParaRPr lang="en-US" sz="1900" dirty="0"/>
          </a:p>
          <a:p>
            <a:pPr marL="0" indent="0">
              <a:buNone/>
            </a:pPr>
            <a:endParaRPr lang="en-US" sz="1900" dirty="0"/>
          </a:p>
        </p:txBody>
      </p:sp>
    </p:spTree>
    <p:extLst>
      <p:ext uri="{BB962C8B-B14F-4D97-AF65-F5344CB8AC3E}">
        <p14:creationId xmlns:p14="http://schemas.microsoft.com/office/powerpoint/2010/main" val="76815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8325" r="3197"/>
          <a:stretch/>
        </p:blipFill>
        <p:spPr>
          <a:xfrm>
            <a:off x="6985000" y="2501159"/>
            <a:ext cx="4521200" cy="341092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</p:spPr>
        <p:txBody>
          <a:bodyPr>
            <a:normAutofit/>
          </a:bodyPr>
          <a:lstStyle/>
          <a:p>
            <a:r>
              <a:rPr lang="en-US" dirty="0" err="1"/>
              <a:t>boolean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3" y="2194560"/>
            <a:ext cx="5816600" cy="4024125"/>
          </a:xfrm>
        </p:spPr>
        <p:txBody>
          <a:bodyPr>
            <a:normAutofit/>
          </a:bodyPr>
          <a:lstStyle/>
          <a:p>
            <a:r>
              <a:rPr lang="en-US" dirty="0"/>
              <a:t>What is a </a:t>
            </a:r>
            <a:r>
              <a:rPr lang="en-US" dirty="0" err="1"/>
              <a:t>boolean</a:t>
            </a:r>
            <a:r>
              <a:rPr lang="en-US" dirty="0"/>
              <a:t>?</a:t>
            </a:r>
          </a:p>
          <a:p>
            <a:endParaRPr lang="en-US" dirty="0"/>
          </a:p>
          <a:p>
            <a:r>
              <a:rPr lang="en-US" dirty="0"/>
              <a:t>Can these questions be answered with a </a:t>
            </a:r>
            <a:r>
              <a:rPr lang="en-US" dirty="0" err="1"/>
              <a:t>boolean</a:t>
            </a:r>
            <a:r>
              <a:rPr lang="en-US" dirty="0"/>
              <a:t>?</a:t>
            </a:r>
          </a:p>
          <a:p>
            <a:pPr lvl="1"/>
            <a:r>
              <a:rPr lang="en-US" dirty="0"/>
              <a:t>How old are you?</a:t>
            </a:r>
          </a:p>
          <a:p>
            <a:pPr lvl="1"/>
            <a:r>
              <a:rPr lang="en-US" dirty="0"/>
              <a:t>Are you 12 years old?</a:t>
            </a:r>
          </a:p>
          <a:p>
            <a:pPr lvl="1"/>
            <a:r>
              <a:rPr lang="en-US" dirty="0"/>
              <a:t>Are you older than 6 years old?</a:t>
            </a:r>
          </a:p>
          <a:p>
            <a:pPr lvl="1"/>
            <a:r>
              <a:rPr lang="en-US" dirty="0"/>
              <a:t>Do you code?</a:t>
            </a:r>
          </a:p>
          <a:p>
            <a:pPr lvl="1"/>
            <a:r>
              <a:rPr lang="en-US" dirty="0"/>
              <a:t>What is my name?</a:t>
            </a:r>
          </a:p>
          <a:p>
            <a:pPr lvl="1"/>
            <a:r>
              <a:rPr lang="en-US" dirty="0"/>
              <a:t>Is my name Kevin?</a:t>
            </a:r>
          </a:p>
        </p:txBody>
      </p:sp>
    </p:spTree>
    <p:extLst>
      <p:ext uri="{BB962C8B-B14F-4D97-AF65-F5344CB8AC3E}">
        <p14:creationId xmlns:p14="http://schemas.microsoft.com/office/powerpoint/2010/main" val="1597060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E5224E"/>
      </a:accent1>
      <a:accent2>
        <a:srgbClr val="9D074E"/>
      </a:accent2>
      <a:accent3>
        <a:srgbClr val="7F2294"/>
      </a:accent3>
      <a:accent4>
        <a:srgbClr val="8D65EA"/>
      </a:accent4>
      <a:accent5>
        <a:srgbClr val="588FE2"/>
      </a:accent5>
      <a:accent6>
        <a:srgbClr val="127CA4"/>
      </a:accent6>
      <a:hlink>
        <a:srgbClr val="FB4AB6"/>
      </a:hlink>
      <a:folHlink>
        <a:srgbClr val="F98FE9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6DB8EB18-3657-4051-A897-2ED38832359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Vapor Trail</Template>
  <TotalTime>69</TotalTime>
  <Words>612</Words>
  <Application>Microsoft Macintosh PowerPoint</Application>
  <PresentationFormat>Widescreen</PresentationFormat>
  <Paragraphs>91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Calibri</vt:lpstr>
      <vt:lpstr>Century Gothic</vt:lpstr>
      <vt:lpstr>Courier New</vt:lpstr>
      <vt:lpstr>Mangal</vt:lpstr>
      <vt:lpstr>Wingdings</vt:lpstr>
      <vt:lpstr>Arial</vt:lpstr>
      <vt:lpstr>Vapor Trail</vt:lpstr>
      <vt:lpstr>A glimpse of Javascript</vt:lpstr>
      <vt:lpstr>Goal for this section</vt:lpstr>
      <vt:lpstr>What is Javascript?</vt:lpstr>
      <vt:lpstr>What can JS do?</vt:lpstr>
      <vt:lpstr>WAT?!?!?!?!?!?!?!?!?!</vt:lpstr>
      <vt:lpstr>Let’s get to coding!</vt:lpstr>
      <vt:lpstr>Let’s do some algebra!</vt:lpstr>
      <vt:lpstr>Shortcuts to cool math</vt:lpstr>
      <vt:lpstr>boolean</vt:lpstr>
      <vt:lpstr>If statement</vt:lpstr>
      <vt:lpstr>functions</vt:lpstr>
      <vt:lpstr>Wow! That was a lot!</vt:lpstr>
    </vt:vector>
  </TitlesOfParts>
  <Company/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glimpse of Javascript</dc:title>
  <dc:creator>Kevin M. Kang</dc:creator>
  <cp:lastModifiedBy>Kevin M. Kang</cp:lastModifiedBy>
  <cp:revision>9</cp:revision>
  <dcterms:created xsi:type="dcterms:W3CDTF">2017-08-25T05:51:02Z</dcterms:created>
  <dcterms:modified xsi:type="dcterms:W3CDTF">2017-08-25T07:00:04Z</dcterms:modified>
</cp:coreProperties>
</file>